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6" r:id="rId2"/>
    <p:sldId id="375" r:id="rId3"/>
    <p:sldId id="351" r:id="rId4"/>
    <p:sldId id="392" r:id="rId5"/>
    <p:sldId id="393" r:id="rId6"/>
    <p:sldId id="394" r:id="rId7"/>
    <p:sldId id="389" r:id="rId8"/>
    <p:sldId id="396" r:id="rId9"/>
    <p:sldId id="397" r:id="rId10"/>
    <p:sldId id="398" r:id="rId11"/>
    <p:sldId id="399" r:id="rId12"/>
    <p:sldId id="400" r:id="rId13"/>
    <p:sldId id="402" r:id="rId14"/>
    <p:sldId id="401" r:id="rId15"/>
    <p:sldId id="390" r:id="rId16"/>
    <p:sldId id="406" r:id="rId17"/>
    <p:sldId id="403" r:id="rId18"/>
    <p:sldId id="407" r:id="rId19"/>
    <p:sldId id="404" r:id="rId20"/>
    <p:sldId id="405" r:id="rId21"/>
    <p:sldId id="413" r:id="rId22"/>
    <p:sldId id="414" r:id="rId23"/>
    <p:sldId id="415" r:id="rId24"/>
    <p:sldId id="391" r:id="rId25"/>
    <p:sldId id="388" r:id="rId26"/>
    <p:sldId id="410" r:id="rId27"/>
    <p:sldId id="411" r:id="rId28"/>
    <p:sldId id="412" r:id="rId29"/>
    <p:sldId id="408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D"/>
    <a:srgbClr val="004E97"/>
    <a:srgbClr val="FFFFFF"/>
    <a:srgbClr val="0B5395"/>
    <a:srgbClr val="10517A"/>
    <a:srgbClr val="911F22"/>
    <a:srgbClr val="C92B2F"/>
    <a:srgbClr val="006171"/>
    <a:srgbClr val="EEECE1"/>
    <a:srgbClr val="00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8A740-EB3F-433C-BA4C-8E46BCE2BDE5}" v="90" dt="2024-12-25T16:11:3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2722" autoAdjust="0"/>
  </p:normalViewPr>
  <p:slideViewPr>
    <p:cSldViewPr snapToGrid="0">
      <p:cViewPr varScale="1">
        <p:scale>
          <a:sx n="85" d="100"/>
          <a:sy n="85" d="100"/>
        </p:scale>
        <p:origin x="8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ABB21F3-0E80-5075-F2FE-D3CD8B0482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E26562-366B-8FD5-DF6D-5113A69492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724CD-8F87-7B40-AA76-4DC6670B3C2F}" type="datetimeFigureOut">
              <a:rPr kumimoji="1" lang="zh-CN" altLang="en-US" smtClean="0"/>
              <a:t>2024/12/28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A4C366-6446-7C63-1DC3-0B03C5A50D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F91122-69E9-66AC-0B9A-C0893A763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88DFE-ECE0-704E-BE5C-2526898470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9094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A44A-4D38-48A7-9D7C-ECFC6DB5196B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C11C-D04B-4B83-A5E8-D873315BDD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941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09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1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71D8-202B-B7AE-CCFB-4F6D9611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DE20F0-4544-24E4-2272-43A33A1E4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4819AB-5500-1B8A-599B-F61E8BF93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D396C-441E-2C15-F488-A7D8C783E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4216-0B4B-5A7D-39E2-C87804CF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2AFC58-4301-BF56-17ED-150DD3BC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A150EE-122C-7E8F-E833-9CFFAEF4E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1A0CC-9ABE-40BE-7CD1-A481B5BFF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A7D0-A148-E8A0-87AF-7C827E7E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49F107-8A3B-3B8A-4CA2-C6126DB6F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BAEC92-D272-78B1-A9AF-2EA8D7068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8F837-80F2-0F30-A886-849E561B8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4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C789-6FFC-D5C9-E11C-CB3C8094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C45F19-DF5A-0EC8-153D-FBC13B1D6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0E2A76-9BC1-18BA-86D6-DBC471444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E178AB-C065-D130-0C2D-2BA59F9F7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7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5C6F40-3716-483C-AC55-F04824C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0E6-8867-8A48-9385-1E7919739ED3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29ADCD-DCA7-4F43-BEDD-CA891E27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9543E4-6497-4D0F-9F84-21084CFE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A20EF5-F08B-4517-8220-744317A4EB10}"/>
              </a:ext>
            </a:extLst>
          </p:cNvPr>
          <p:cNvSpPr/>
          <p:nvPr userDrawn="1"/>
        </p:nvSpPr>
        <p:spPr>
          <a:xfrm>
            <a:off x="0" y="1863634"/>
            <a:ext cx="12192000" cy="2211409"/>
          </a:xfrm>
          <a:prstGeom prst="rect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92B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字魂105号-简雅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461B2B-FFE0-4257-AB04-BAB160C93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6" y="209796"/>
            <a:ext cx="3280768" cy="880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9130C0-55BB-484A-88F3-9C26A22134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86" y="209796"/>
            <a:ext cx="3280768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08AC1A-3E78-4872-B5FA-4532B2D55824}"/>
              </a:ext>
            </a:extLst>
          </p:cNvPr>
          <p:cNvSpPr/>
          <p:nvPr userDrawn="1"/>
        </p:nvSpPr>
        <p:spPr>
          <a:xfrm>
            <a:off x="-58793" y="1"/>
            <a:ext cx="4680000" cy="6858000"/>
          </a:xfrm>
          <a:prstGeom prst="rect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236CF-85E4-494C-AE26-68F85273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BF71-AE27-6D40-942B-4DEA4DA90B06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59BC1-9F3D-4C8E-8084-2063EE80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12552A-B6CE-4BB7-8C6D-09223476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6DBFDBE-5418-4C4E-8493-14ECD0118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148" y="312593"/>
            <a:ext cx="2279171" cy="61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47BB80-8257-45ED-9E2B-139163B57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95" y="3289942"/>
            <a:ext cx="1905000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72C543D-976F-480C-9DC0-008EA6367CDD}"/>
              </a:ext>
            </a:extLst>
          </p:cNvPr>
          <p:cNvSpPr txBox="1"/>
          <p:nvPr userDrawn="1"/>
        </p:nvSpPr>
        <p:spPr>
          <a:xfrm>
            <a:off x="-58793" y="2220391"/>
            <a:ext cx="46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C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ONTENTS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1A4DED-EB66-BA49-E6B2-0648495007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29" y="312593"/>
            <a:ext cx="2279171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475A6-3BD4-4793-9CE8-7365CD5C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2A48-CB24-254F-8F83-6F8CE88FBD40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BEA250-D41A-40DB-B33A-5BB0C44C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869F42-9345-48BF-AAD4-C117E5F2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8928A3-C5D0-4F0D-A8C3-729505FE7ECB}"/>
              </a:ext>
            </a:extLst>
          </p:cNvPr>
          <p:cNvSpPr/>
          <p:nvPr userDrawn="1"/>
        </p:nvSpPr>
        <p:spPr>
          <a:xfrm>
            <a:off x="0" y="3241040"/>
            <a:ext cx="12192000" cy="3616960"/>
          </a:xfrm>
          <a:prstGeom prst="rect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81BD289-EAB4-49E2-B0EB-6AF744714C3A}"/>
              </a:ext>
            </a:extLst>
          </p:cNvPr>
          <p:cNvSpPr/>
          <p:nvPr userDrawn="1"/>
        </p:nvSpPr>
        <p:spPr>
          <a:xfrm>
            <a:off x="2965173" y="2596763"/>
            <a:ext cx="6261654" cy="134863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4E9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A5EA9C-AE4D-492F-A9BD-73521E724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6" y="209796"/>
            <a:ext cx="3280768" cy="880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E18E6F-1493-490D-B649-C83D290647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86" y="209796"/>
            <a:ext cx="3280768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85091E-7334-4377-821B-03BE3E61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B5B8-212F-9943-BA89-C8C84F2C574A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69E36E-A3E2-4E2F-9D6D-EFC698C7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4B01EE-D659-41A9-8763-FD391C86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E6F95-EB95-4E61-BFE1-6770D0C5B3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96" y="312593"/>
            <a:ext cx="2279171" cy="612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22A60C-5C15-5BDC-3E9B-334E52B90A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67" y="312593"/>
            <a:ext cx="2279171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85091E-7334-4377-821B-03BE3E61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C4EB-13C3-514A-8734-86BEDBF06001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69E36E-A3E2-4E2F-9D6D-EFC698C7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4B01EE-D659-41A9-8763-FD391C86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E6F95-EB95-4E61-BFE1-6770D0C5B3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96" y="312593"/>
            <a:ext cx="2279171" cy="612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D1F235-DA26-D35E-49B9-FD8D775859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67" y="312593"/>
            <a:ext cx="2279171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F6142-A627-4187-8859-27E32E5C5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95C7-5D98-344A-B364-AEF3A9AFB3C1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1CD1B-FB27-4D57-8082-BF7A4E942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5E428-82F7-41AA-8E50-4F60D65E1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4D0B-84A8-F042-B3B4-C49C7166DFA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49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3" r:id="rId2"/>
    <p:sldLayoutId id="2147483673" r:id="rId3"/>
    <p:sldLayoutId id="2147483714" r:id="rId4"/>
    <p:sldLayoutId id="2147483715" r:id="rId5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avi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8">
            <a:extLst>
              <a:ext uri="{FF2B5EF4-FFF2-40B4-BE49-F238E27FC236}">
                <a16:creationId xmlns:a16="http://schemas.microsoft.com/office/drawing/2014/main" id="{0A997CA1-8374-0BF5-5FA7-F5521775F32A}"/>
              </a:ext>
            </a:extLst>
          </p:cNvPr>
          <p:cNvSpPr txBox="1">
            <a:spLocks/>
          </p:cNvSpPr>
          <p:nvPr/>
        </p:nvSpPr>
        <p:spPr bwMode="auto">
          <a:xfrm>
            <a:off x="751688" y="1682502"/>
            <a:ext cx="10679373" cy="17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ts val="1000"/>
              </a:spcAft>
              <a:defRPr sz="4800" b="1" baseline="0">
                <a:solidFill>
                  <a:srgbClr val="00206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zh-CN" sz="4400" kern="0" dirty="0">
                <a:solidFill>
                  <a:schemeClr val="bg1"/>
                </a:solidFill>
                <a:latin typeface="Book Antiqua" panose="02040602050305030304" pitchFamily="18" charset="0"/>
                <a:ea typeface="Tahoma" panose="020B0604030504040204" pitchFamily="34" charset="0"/>
                <a:cs typeface="Arial" panose="020B0604020202020204" pitchFamily="34" charset="0"/>
              </a:rPr>
              <a:t>Exercise with Attention</a:t>
            </a:r>
            <a:endParaRPr lang="zh-CN" altLang="en-US" sz="4400" kern="0" dirty="0">
              <a:solidFill>
                <a:schemeClr val="bg1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sp>
        <p:nvSpPr>
          <p:cNvPr id="12" name="副标题 14">
            <a:extLst>
              <a:ext uri="{FF2B5EF4-FFF2-40B4-BE49-F238E27FC236}">
                <a16:creationId xmlns:a16="http://schemas.microsoft.com/office/drawing/2014/main" id="{F66013A5-8B10-3499-32F9-82594AEBD370}"/>
              </a:ext>
            </a:extLst>
          </p:cNvPr>
          <p:cNvSpPr txBox="1">
            <a:spLocks/>
          </p:cNvSpPr>
          <p:nvPr/>
        </p:nvSpPr>
        <p:spPr bwMode="auto">
          <a:xfrm>
            <a:off x="3277865" y="4183414"/>
            <a:ext cx="5627023" cy="172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宋体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Book Antiqua" panose="02040602050305030304" pitchFamily="18" charset="0"/>
              </a:rPr>
              <a:t>AI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团队成员：钱泽中 蒋梓轩 肖馨桐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7FE997-79FF-51D4-5CF4-55121B97C5E1}"/>
              </a:ext>
            </a:extLst>
          </p:cNvPr>
          <p:cNvSpPr txBox="1"/>
          <p:nvPr/>
        </p:nvSpPr>
        <p:spPr>
          <a:xfrm>
            <a:off x="1381072" y="3133478"/>
            <a:ext cx="9420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Transformer</a:t>
            </a:r>
            <a:r>
              <a:rPr lang="zh-CN" altLang="en-US" sz="3200" b="1" dirty="0">
                <a:solidFill>
                  <a:schemeClr val="bg1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架构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的八段锦五禽戏动作评分模型</a:t>
            </a:r>
          </a:p>
        </p:txBody>
      </p:sp>
    </p:spTree>
    <p:extLst>
      <p:ext uri="{BB962C8B-B14F-4D97-AF65-F5344CB8AC3E}">
        <p14:creationId xmlns:p14="http://schemas.microsoft.com/office/powerpoint/2010/main" val="172755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EF1B9-5FFE-6CC3-C856-6BEA166F8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7D29AB-2B27-EC39-57AB-F34A6DC34FD5}"/>
              </a:ext>
            </a:extLst>
          </p:cNvPr>
          <p:cNvSpPr/>
          <p:nvPr/>
        </p:nvSpPr>
        <p:spPr>
          <a:xfrm>
            <a:off x="542513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E33E4F8-D80F-D242-5149-E2246710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10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594C1D-8A8F-2BB1-40CB-8C2CD4B13FFF}"/>
              </a:ext>
            </a:extLst>
          </p:cNvPr>
          <p:cNvSpPr txBox="1"/>
          <p:nvPr/>
        </p:nvSpPr>
        <p:spPr>
          <a:xfrm>
            <a:off x="4210073" y="5750739"/>
            <a:ext cx="377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7 Model Overview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9F1560-2A08-4847-B995-C36091BB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34" y="1440427"/>
            <a:ext cx="8293723" cy="39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A687E-5AA2-E588-69D8-2FB52696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772797F-93E2-0774-EA69-FB8C2D3E40F9}"/>
              </a:ext>
            </a:extLst>
          </p:cNvPr>
          <p:cNvSpPr/>
          <p:nvPr/>
        </p:nvSpPr>
        <p:spPr>
          <a:xfrm>
            <a:off x="542513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F2CCC63-FBDA-6945-A85A-5A11426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11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7C20F3-E4F0-CF54-45DE-6B6094451BF6}"/>
              </a:ext>
            </a:extLst>
          </p:cNvPr>
          <p:cNvSpPr txBox="1"/>
          <p:nvPr/>
        </p:nvSpPr>
        <p:spPr>
          <a:xfrm>
            <a:off x="2227513" y="5786788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8 Model Block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CF08E-9236-EE19-E304-A4CCF475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58" y="1314138"/>
            <a:ext cx="10109484" cy="42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5B71-549E-ABBB-B3EA-BC6C1F23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01E98BB-AB4D-46F8-E89A-53F2D45CECB9}"/>
              </a:ext>
            </a:extLst>
          </p:cNvPr>
          <p:cNvSpPr/>
          <p:nvPr/>
        </p:nvSpPr>
        <p:spPr>
          <a:xfrm>
            <a:off x="542513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E1444C32-0B2D-00A3-3D22-EEC05ACD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12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F413D4-D378-7127-EDB0-2D92E198EA98}"/>
              </a:ext>
            </a:extLst>
          </p:cNvPr>
          <p:cNvSpPr txBox="1"/>
          <p:nvPr/>
        </p:nvSpPr>
        <p:spPr>
          <a:xfrm>
            <a:off x="4290679" y="5842543"/>
            <a:ext cx="361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9 Attention Block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22A643-64EE-7DA1-A9E3-60C64AC1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61" y="1311612"/>
            <a:ext cx="4514180" cy="42303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3B526B-E895-F49D-B03E-0472D4AE7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98" y="1311612"/>
            <a:ext cx="3283203" cy="42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608F-8D21-36CB-39D4-C9978C9C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60F96E-F62F-ECD7-9421-CB2542361955}"/>
              </a:ext>
            </a:extLst>
          </p:cNvPr>
          <p:cNvSpPr/>
          <p:nvPr/>
        </p:nvSpPr>
        <p:spPr>
          <a:xfrm>
            <a:off x="542513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13BB64D9-F22C-A131-5530-7E3BBDA3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13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3E42E5-A627-4BA8-D0B9-48E5D67CFBBC}"/>
              </a:ext>
            </a:extLst>
          </p:cNvPr>
          <p:cNvSpPr txBox="1"/>
          <p:nvPr/>
        </p:nvSpPr>
        <p:spPr>
          <a:xfrm>
            <a:off x="2227513" y="5786788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8 Model Block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51C32-B984-4614-5251-2844C325C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58" y="1314138"/>
            <a:ext cx="10109484" cy="42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6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90FA-E0D9-BE78-8FF8-E4F19EE7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155B540-2697-CC8A-304D-35F48652CB65}"/>
              </a:ext>
            </a:extLst>
          </p:cNvPr>
          <p:cNvSpPr/>
          <p:nvPr/>
        </p:nvSpPr>
        <p:spPr>
          <a:xfrm>
            <a:off x="542513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9E4EFEC-7F95-54D8-B3EE-7CA3035B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14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C689AB7-8628-823B-E0A8-24AC8E2D152D}"/>
              </a:ext>
            </a:extLst>
          </p:cNvPr>
          <p:cNvGrpSpPr/>
          <p:nvPr/>
        </p:nvGrpSpPr>
        <p:grpSpPr>
          <a:xfrm>
            <a:off x="2026039" y="1249013"/>
            <a:ext cx="8139922" cy="5255779"/>
            <a:chOff x="2026040" y="1249013"/>
            <a:chExt cx="8139922" cy="525577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D6C1E4-AC23-443A-A721-E017D5226666}"/>
                </a:ext>
              </a:extLst>
            </p:cNvPr>
            <p:cNvSpPr txBox="1"/>
            <p:nvPr/>
          </p:nvSpPr>
          <p:spPr>
            <a:xfrm>
              <a:off x="2219809" y="5673795"/>
              <a:ext cx="27431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black"/>
                  </a:solidFill>
                  <a:latin typeface="Book Antiqua" panose="02040602050305030304" pitchFamily="18" charset="0"/>
                  <a:ea typeface="微软雅黑" panose="020B0503020204020204" pitchFamily="34" charset="-122"/>
                </a:rPr>
                <a:t>Figure 10 Embedding Block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E883FA0-CE8B-C5D3-53D6-5C238DA5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040" y="1249014"/>
              <a:ext cx="3130739" cy="415628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38926FC-DD66-90A8-E3CA-B8ED612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223" y="1249013"/>
              <a:ext cx="3130739" cy="415628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2AAE15-A3A0-12B2-1FC2-97C69ADDF782}"/>
                </a:ext>
              </a:extLst>
            </p:cNvPr>
            <p:cNvSpPr txBox="1"/>
            <p:nvPr/>
          </p:nvSpPr>
          <p:spPr>
            <a:xfrm>
              <a:off x="7691169" y="5673795"/>
              <a:ext cx="18188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black"/>
                  </a:solidFill>
                  <a:latin typeface="Book Antiqua" panose="02040602050305030304" pitchFamily="18" charset="0"/>
                  <a:ea typeface="微软雅黑" panose="020B0503020204020204" pitchFamily="34" charset="-122"/>
                </a:rPr>
                <a:t>Figure 11 Score Block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66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775C1-0AAA-114A-FA28-05DA2826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C8BE48D8-9894-54B7-DB1B-275064A76BD4}"/>
              </a:ext>
            </a:extLst>
          </p:cNvPr>
          <p:cNvSpPr/>
          <p:nvPr/>
        </p:nvSpPr>
        <p:spPr>
          <a:xfrm>
            <a:off x="4397459" y="2909916"/>
            <a:ext cx="29514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3.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实验分析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B8A336-7760-DB55-A354-4B8E07E0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15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4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54AA-9761-F185-D9E4-04A0E98E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6BA5985-9414-7662-849E-7C7D0BD1432F}"/>
              </a:ext>
            </a:extLst>
          </p:cNvPr>
          <p:cNvSpPr/>
          <p:nvPr/>
        </p:nvSpPr>
        <p:spPr>
          <a:xfrm>
            <a:off x="614666" y="35030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实验分析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4FA7572-2A93-7ED1-0DA2-946DF019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16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7F2F27D-69EB-9887-4555-9423991E4718}"/>
              </a:ext>
            </a:extLst>
          </p:cNvPr>
          <p:cNvGrpSpPr/>
          <p:nvPr/>
        </p:nvGrpSpPr>
        <p:grpSpPr>
          <a:xfrm>
            <a:off x="3060093" y="873522"/>
            <a:ext cx="6071813" cy="4657484"/>
            <a:chOff x="2855894" y="873521"/>
            <a:chExt cx="6071813" cy="4657484"/>
          </a:xfrm>
        </p:grpSpPr>
        <p:pic>
          <p:nvPicPr>
            <p:cNvPr id="7" name="AlphaPose_动作0-12-3 ">
              <a:hlinkClick r:id="" action="ppaction://media"/>
              <a:extLst>
                <a:ext uri="{FF2B5EF4-FFF2-40B4-BE49-F238E27FC236}">
                  <a16:creationId xmlns:a16="http://schemas.microsoft.com/office/drawing/2014/main" id="{C46450E6-3728-36A3-7DB1-55C293F8E7D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855894" y="873522"/>
              <a:ext cx="2619834" cy="4657483"/>
            </a:xfrm>
            <a:prstGeom prst="rect">
              <a:avLst/>
            </a:prstGeom>
          </p:spPr>
        </p:pic>
        <p:pic>
          <p:nvPicPr>
            <p:cNvPr id="8" name="AlphaPose_动作3-11-7">
              <a:hlinkClick r:id="" action="ppaction://media"/>
              <a:extLst>
                <a:ext uri="{FF2B5EF4-FFF2-40B4-BE49-F238E27FC236}">
                  <a16:creationId xmlns:a16="http://schemas.microsoft.com/office/drawing/2014/main" id="{A5C734AE-7FF3-2D0D-3944-C2CEBFF1EA75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307873" y="873521"/>
              <a:ext cx="2619834" cy="4657483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7087D0F-BCF2-2529-64B4-A57C555115CE}"/>
              </a:ext>
            </a:extLst>
          </p:cNvPr>
          <p:cNvSpPr txBox="1"/>
          <p:nvPr/>
        </p:nvSpPr>
        <p:spPr>
          <a:xfrm>
            <a:off x="2227513" y="5786788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Video 1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位姿检测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83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C161-109A-C618-EB88-A4189B516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9A978FA-6FFF-4A2D-E3EC-F0820C4E27DC}"/>
              </a:ext>
            </a:extLst>
          </p:cNvPr>
          <p:cNvSpPr/>
          <p:nvPr/>
        </p:nvSpPr>
        <p:spPr>
          <a:xfrm>
            <a:off x="542514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实验分析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053F39D9-867B-7147-7739-543AD64A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17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64389-9A94-E450-4C33-49EC7C7A7CFD}"/>
              </a:ext>
            </a:extLst>
          </p:cNvPr>
          <p:cNvSpPr txBox="1"/>
          <p:nvPr/>
        </p:nvSpPr>
        <p:spPr>
          <a:xfrm>
            <a:off x="2227515" y="5924990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12 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动作打分实例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A6C33B-A8E3-E0E3-D13A-8BFDE3E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/>
          <a:stretch/>
        </p:blipFill>
        <p:spPr>
          <a:xfrm>
            <a:off x="2045592" y="1159456"/>
            <a:ext cx="8100815" cy="45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BA540-9422-0662-F6E4-98AC31AAC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6E4FC7-567A-A6AE-7352-8F36D5F76306}"/>
              </a:ext>
            </a:extLst>
          </p:cNvPr>
          <p:cNvSpPr/>
          <p:nvPr/>
        </p:nvSpPr>
        <p:spPr>
          <a:xfrm>
            <a:off x="542514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实验分析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8F3029F5-B661-587E-4A6A-10E2D248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18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2E7C04-7467-0619-D7C5-64DB4B647FBD}"/>
              </a:ext>
            </a:extLst>
          </p:cNvPr>
          <p:cNvSpPr txBox="1"/>
          <p:nvPr/>
        </p:nvSpPr>
        <p:spPr>
          <a:xfrm>
            <a:off x="2227515" y="5924990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13 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动作打分实例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3CFA64-32C1-21F1-60CD-C1E1BDA00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6095"/>
          <a:stretch/>
        </p:blipFill>
        <p:spPr>
          <a:xfrm>
            <a:off x="2045592" y="1237785"/>
            <a:ext cx="8100815" cy="43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9782-DE97-F6BD-3A25-55841E69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C0AE46-B71D-6312-0D91-F50CA223C33A}"/>
              </a:ext>
            </a:extLst>
          </p:cNvPr>
          <p:cNvSpPr/>
          <p:nvPr/>
        </p:nvSpPr>
        <p:spPr>
          <a:xfrm>
            <a:off x="435127" y="35030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泛化性实验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448ACAE-975D-DC9E-E308-089C243C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19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" name="jzx踢足球">
            <a:hlinkClick r:id="" action="ppaction://media"/>
            <a:extLst>
              <a:ext uri="{FF2B5EF4-FFF2-40B4-BE49-F238E27FC236}">
                <a16:creationId xmlns:a16="http://schemas.microsoft.com/office/drawing/2014/main" id="{3C34D9BA-F46D-F734-F7DC-809DAD128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5737" y="1341977"/>
            <a:ext cx="7420526" cy="41740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05AB708-E2A3-7D50-06FF-6217EE6EF531}"/>
              </a:ext>
            </a:extLst>
          </p:cNvPr>
          <p:cNvSpPr txBox="1"/>
          <p:nvPr/>
        </p:nvSpPr>
        <p:spPr>
          <a:xfrm>
            <a:off x="2227513" y="5786788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Video 2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泛化性检测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51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1AED8A5-CC1B-4AD2-8AF4-33E22DD69CAD}"/>
              </a:ext>
            </a:extLst>
          </p:cNvPr>
          <p:cNvGrpSpPr/>
          <p:nvPr/>
        </p:nvGrpSpPr>
        <p:grpSpPr>
          <a:xfrm>
            <a:off x="6096000" y="1886052"/>
            <a:ext cx="2500526" cy="646331"/>
            <a:chOff x="6588037" y="2227220"/>
            <a:chExt cx="2500526" cy="64633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CF4B6F8-82AE-4F66-9B73-7F67F102C0C7}"/>
                </a:ext>
              </a:extLst>
            </p:cNvPr>
            <p:cNvGrpSpPr/>
            <p:nvPr/>
          </p:nvGrpSpPr>
          <p:grpSpPr>
            <a:xfrm>
              <a:off x="6588037" y="2227220"/>
              <a:ext cx="2500526" cy="646331"/>
              <a:chOff x="6588037" y="2227220"/>
              <a:chExt cx="2500526" cy="64633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709B4-E539-4EB4-A031-7B3300E83DC4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E97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字魂105号-简雅黑" panose="00000500000000000000" pitchFamily="2" charset="-122"/>
                  </a:rPr>
                  <a:t>01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E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8EE221-AD4C-4BCF-A45A-4C68BCC1E7E0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项目背景</a:t>
                </a: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921CC4C-7247-4D0D-A230-94C2FF0ADEFA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944CF6-BEDA-49A0-89ED-88F0EB208023}"/>
              </a:ext>
            </a:extLst>
          </p:cNvPr>
          <p:cNvGrpSpPr/>
          <p:nvPr/>
        </p:nvGrpSpPr>
        <p:grpSpPr>
          <a:xfrm>
            <a:off x="6096000" y="2740291"/>
            <a:ext cx="2500526" cy="646331"/>
            <a:chOff x="6588037" y="2227220"/>
            <a:chExt cx="2500526" cy="64633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364BDA8-0B71-41C7-B4A8-1560FED17908}"/>
                </a:ext>
              </a:extLst>
            </p:cNvPr>
            <p:cNvGrpSpPr/>
            <p:nvPr/>
          </p:nvGrpSpPr>
          <p:grpSpPr>
            <a:xfrm>
              <a:off x="6588037" y="2227220"/>
              <a:ext cx="2500526" cy="646331"/>
              <a:chOff x="6588037" y="2227220"/>
              <a:chExt cx="2500526" cy="64633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8286C3C-5E95-4A86-A5B7-E65300830C32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600" b="1" dirty="0">
                    <a:solidFill>
                      <a:srgbClr val="00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字魂105号-简雅黑" panose="00000500000000000000" pitchFamily="2" charset="-122"/>
                  </a:rPr>
                  <a:t>02</a:t>
                </a:r>
                <a:endParaRPr lang="zh-CN" altLang="en-US" sz="3600" b="1" dirty="0">
                  <a:solidFill>
                    <a:srgbClr val="00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926669-E412-4ED0-9698-2F8B66BE0BB9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模型方法</a:t>
                </a: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2ADBEB8-8734-4229-8FF7-3EE60A0EFF51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C312B2-E0A2-473C-B8ED-D2B4141C8A3B}"/>
              </a:ext>
            </a:extLst>
          </p:cNvPr>
          <p:cNvGrpSpPr/>
          <p:nvPr/>
        </p:nvGrpSpPr>
        <p:grpSpPr>
          <a:xfrm>
            <a:off x="6096000" y="3573266"/>
            <a:ext cx="2500526" cy="646331"/>
            <a:chOff x="6588037" y="2227220"/>
            <a:chExt cx="2500526" cy="6463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7A6A4D3-7383-4DEF-927F-2043FBF99917}"/>
                </a:ext>
              </a:extLst>
            </p:cNvPr>
            <p:cNvGrpSpPr/>
            <p:nvPr/>
          </p:nvGrpSpPr>
          <p:grpSpPr>
            <a:xfrm>
              <a:off x="6588037" y="2227220"/>
              <a:ext cx="2500526" cy="646331"/>
              <a:chOff x="6588037" y="2227220"/>
              <a:chExt cx="2500526" cy="646331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99404E-200C-49F9-9C07-60284D5AEBA3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600" b="1" dirty="0">
                    <a:solidFill>
                      <a:srgbClr val="00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字魂105号-简雅黑" panose="00000500000000000000" pitchFamily="2" charset="-122"/>
                  </a:rPr>
                  <a:t>03</a:t>
                </a:r>
                <a:endParaRPr lang="zh-CN" altLang="en-US" sz="3600" b="1" dirty="0">
                  <a:solidFill>
                    <a:srgbClr val="00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B199CD-F867-4E67-9F1C-DF43473EE885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实验分析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08F149-37EC-4A1F-9B6B-3E4B2FDD2D1F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灯片编号占位符 2">
            <a:extLst>
              <a:ext uri="{FF2B5EF4-FFF2-40B4-BE49-F238E27FC236}">
                <a16:creationId xmlns:a16="http://schemas.microsoft.com/office/drawing/2014/main" id="{09015829-75FD-9750-589E-19243FC5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DEF4A40-235E-227F-16CE-2918B24814DA}"/>
              </a:ext>
            </a:extLst>
          </p:cNvPr>
          <p:cNvGrpSpPr/>
          <p:nvPr/>
        </p:nvGrpSpPr>
        <p:grpSpPr>
          <a:xfrm>
            <a:off x="6096000" y="4406241"/>
            <a:ext cx="2500526" cy="646331"/>
            <a:chOff x="6588037" y="2227220"/>
            <a:chExt cx="2500526" cy="64633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9191A0A-A2D9-B07D-E346-7528228F7059}"/>
                </a:ext>
              </a:extLst>
            </p:cNvPr>
            <p:cNvGrpSpPr/>
            <p:nvPr/>
          </p:nvGrpSpPr>
          <p:grpSpPr>
            <a:xfrm>
              <a:off x="6588037" y="2227220"/>
              <a:ext cx="2500526" cy="646331"/>
              <a:chOff x="6588037" y="2227220"/>
              <a:chExt cx="2500526" cy="646331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77D61D1-F5F0-1DA9-843A-C4B9C3BCBF73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600" b="1" dirty="0">
                    <a:solidFill>
                      <a:srgbClr val="00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字魂105号-简雅黑" panose="00000500000000000000" pitchFamily="2" charset="-122"/>
                  </a:rPr>
                  <a:t>04</a:t>
                </a:r>
                <a:endParaRPr lang="zh-CN" altLang="en-US" sz="3600" b="1" dirty="0">
                  <a:solidFill>
                    <a:srgbClr val="00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C3A54AD-A226-04AE-04A0-75A55F592576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总结讨论</a:t>
                </a:r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928E354-C897-2366-D67A-1D7B73502464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37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D4839-ED93-273E-73E3-DD904F80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BAE6621-BEB0-E62C-F871-2ACF043D20DC}"/>
              </a:ext>
            </a:extLst>
          </p:cNvPr>
          <p:cNvSpPr/>
          <p:nvPr/>
        </p:nvSpPr>
        <p:spPr>
          <a:xfrm>
            <a:off x="563703" y="35320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泛化性实验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60754AE-0BB7-C360-719A-F1116C13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20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0AEF86-6288-D082-EA46-BA5B38400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437987"/>
              </p:ext>
            </p:extLst>
          </p:nvPr>
        </p:nvGraphicFramePr>
        <p:xfrm>
          <a:off x="1846766" y="2164576"/>
          <a:ext cx="8498466" cy="173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822">
                  <a:extLst>
                    <a:ext uri="{9D8B030D-6E8A-4147-A177-3AD203B41FA5}">
                      <a16:colId xmlns:a16="http://schemas.microsoft.com/office/drawing/2014/main" val="975173842"/>
                    </a:ext>
                  </a:extLst>
                </a:gridCol>
                <a:gridCol w="2832822">
                  <a:extLst>
                    <a:ext uri="{9D8B030D-6E8A-4147-A177-3AD203B41FA5}">
                      <a16:colId xmlns:a16="http://schemas.microsoft.com/office/drawing/2014/main" val="2123345939"/>
                    </a:ext>
                  </a:extLst>
                </a:gridCol>
                <a:gridCol w="2832822">
                  <a:extLst>
                    <a:ext uri="{9D8B030D-6E8A-4147-A177-3AD203B41FA5}">
                      <a16:colId xmlns:a16="http://schemas.microsoft.com/office/drawing/2014/main" val="1716412251"/>
                    </a:ext>
                  </a:extLst>
                </a:gridCol>
              </a:tblGrid>
              <a:tr h="866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698874"/>
                  </a:ext>
                </a:extLst>
              </a:tr>
              <a:tr h="866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Book Antiqua" panose="02040602050305030304" pitchFamily="18" charset="0"/>
                          <a:ea typeface="微软雅黑" panose="020B0503020204020204" pitchFamily="34" charset="-122"/>
                        </a:rPr>
                        <a:t>Test Dataset</a:t>
                      </a:r>
                      <a:endParaRPr lang="zh-CN" altLang="en-US" sz="2400" dirty="0">
                        <a:latin typeface="Book Antiqua" panose="0204060205030503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89919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D5C2C2-DF77-955A-1BC2-C11ECE170EE9}"/>
              </a:ext>
            </a:extLst>
          </p:cNvPr>
          <p:cNvSpPr txBox="1"/>
          <p:nvPr/>
        </p:nvSpPr>
        <p:spPr>
          <a:xfrm>
            <a:off x="2227515" y="4915586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Table 1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模型泛化性实验数据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34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7C55-CDDC-C99F-4AD8-C398109B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3165EC4-D1D5-9FC1-932E-201579057AC7}"/>
              </a:ext>
            </a:extLst>
          </p:cNvPr>
          <p:cNvSpPr/>
          <p:nvPr/>
        </p:nvSpPr>
        <p:spPr>
          <a:xfrm>
            <a:off x="384168" y="35320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可解释性实验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31A6EFA-6B9C-8672-5BC3-D13F79DB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21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54388D-DBB4-C221-A3AD-F6AC2F92B016}"/>
              </a:ext>
            </a:extLst>
          </p:cNvPr>
          <p:cNvSpPr txBox="1"/>
          <p:nvPr/>
        </p:nvSpPr>
        <p:spPr>
          <a:xfrm>
            <a:off x="2227515" y="5924990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14 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可解释性实例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30F109-3CCA-159B-A834-67FF33ED72B2}"/>
              </a:ext>
            </a:extLst>
          </p:cNvPr>
          <p:cNvGrpSpPr/>
          <p:nvPr/>
        </p:nvGrpSpPr>
        <p:grpSpPr>
          <a:xfrm>
            <a:off x="2299739" y="1290843"/>
            <a:ext cx="7592518" cy="4219732"/>
            <a:chOff x="2131158" y="1290842"/>
            <a:chExt cx="7592518" cy="42197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AFDEA5-E7C8-FF87-45B5-E21E4161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15738" r="6543" b="22732"/>
            <a:stretch/>
          </p:blipFill>
          <p:spPr>
            <a:xfrm>
              <a:off x="2131158" y="1290843"/>
              <a:ext cx="2743200" cy="421973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7B0F922-625B-7509-DEFB-CBDCCA72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r="3873"/>
            <a:stretch/>
          </p:blipFill>
          <p:spPr>
            <a:xfrm>
              <a:off x="6980476" y="1290842"/>
              <a:ext cx="2743200" cy="4219731"/>
            </a:xfrm>
            <a:prstGeom prst="rect">
              <a:avLst/>
            </a:prstGeom>
          </p:spPr>
        </p:pic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9AC286-D4C9-9F12-4495-5DBBAE3FA1FD}"/>
              </a:ext>
            </a:extLst>
          </p:cNvPr>
          <p:cNvCxnSpPr>
            <a:cxnSpLocks/>
          </p:cNvCxnSpPr>
          <p:nvPr/>
        </p:nvCxnSpPr>
        <p:spPr>
          <a:xfrm flipV="1">
            <a:off x="3432748" y="3365292"/>
            <a:ext cx="4024859" cy="89191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8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E947-6ED6-F6E6-F86F-46D6AC34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7FDDB63-D9F8-7CA0-A2F0-5D2C3F89F02F}"/>
              </a:ext>
            </a:extLst>
          </p:cNvPr>
          <p:cNvSpPr/>
          <p:nvPr/>
        </p:nvSpPr>
        <p:spPr>
          <a:xfrm>
            <a:off x="384168" y="35320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可解释性实验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B69DA97-D76E-843C-DBFF-63F1E90B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22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EE67D-73D4-F9B8-35C7-138BC3E6105A}"/>
              </a:ext>
            </a:extLst>
          </p:cNvPr>
          <p:cNvSpPr txBox="1"/>
          <p:nvPr/>
        </p:nvSpPr>
        <p:spPr>
          <a:xfrm>
            <a:off x="2227515" y="5924990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15 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可解释性实例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884051B-7864-C41A-1FF6-F17F35713B6E}"/>
              </a:ext>
            </a:extLst>
          </p:cNvPr>
          <p:cNvGrpSpPr/>
          <p:nvPr/>
        </p:nvGrpSpPr>
        <p:grpSpPr>
          <a:xfrm>
            <a:off x="2077611" y="1290843"/>
            <a:ext cx="8036773" cy="4219731"/>
            <a:chOff x="2130079" y="1290843"/>
            <a:chExt cx="8036773" cy="421973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9C54EF3-8C3A-8960-961C-8531C717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15653" r="5707" b="22817"/>
            <a:stretch/>
          </p:blipFill>
          <p:spPr>
            <a:xfrm>
              <a:off x="2130079" y="1290843"/>
              <a:ext cx="2743200" cy="42197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E3F367-201B-5A8A-D9B2-624F1158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65"/>
            <a:stretch/>
          </p:blipFill>
          <p:spPr>
            <a:xfrm>
              <a:off x="6855501" y="1290843"/>
              <a:ext cx="3311351" cy="4219731"/>
            </a:xfrm>
            <a:prstGeom prst="rect">
              <a:avLst/>
            </a:prstGeom>
          </p:spPr>
        </p:pic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B884545-E192-2560-257D-4C988D834022}"/>
              </a:ext>
            </a:extLst>
          </p:cNvPr>
          <p:cNvCxnSpPr>
            <a:cxnSpLocks/>
          </p:cNvCxnSpPr>
          <p:nvPr/>
        </p:nvCxnSpPr>
        <p:spPr>
          <a:xfrm flipV="1">
            <a:off x="3518427" y="2938072"/>
            <a:ext cx="4403875" cy="1723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38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E63-7740-B70A-DB2A-1A74DAE8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81925CF-41A2-C267-672D-BFC13A2F05BA}"/>
              </a:ext>
            </a:extLst>
          </p:cNvPr>
          <p:cNvSpPr/>
          <p:nvPr/>
        </p:nvSpPr>
        <p:spPr>
          <a:xfrm>
            <a:off x="384168" y="35320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可解释性实验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61E361C-CBD0-9570-5993-29E18189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23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E9DF1A-476F-6923-BF37-DA6426A5B8E1}"/>
              </a:ext>
            </a:extLst>
          </p:cNvPr>
          <p:cNvSpPr txBox="1"/>
          <p:nvPr/>
        </p:nvSpPr>
        <p:spPr>
          <a:xfrm>
            <a:off x="2227515" y="5924990"/>
            <a:ext cx="773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16 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可解释性实例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3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B34780-4863-22AC-E73F-ACD76F2CA485}"/>
              </a:ext>
            </a:extLst>
          </p:cNvPr>
          <p:cNvGrpSpPr/>
          <p:nvPr/>
        </p:nvGrpSpPr>
        <p:grpSpPr>
          <a:xfrm>
            <a:off x="2213601" y="1290843"/>
            <a:ext cx="7723529" cy="4219731"/>
            <a:chOff x="2130842" y="1290843"/>
            <a:chExt cx="7723529" cy="421973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47AF682-87A7-7DCE-9D2D-629613A5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5" t="15980" r="14445" b="22490"/>
            <a:stretch/>
          </p:blipFill>
          <p:spPr>
            <a:xfrm>
              <a:off x="2130842" y="1290843"/>
              <a:ext cx="2743200" cy="421973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39D05A-BB1D-DA8E-CD2C-9154021A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42" y="1290843"/>
              <a:ext cx="3608729" cy="4219731"/>
            </a:xfrm>
            <a:prstGeom prst="rect">
              <a:avLst/>
            </a:prstGeom>
          </p:spPr>
        </p:pic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BB1A14F-C655-086D-59B1-BAE8439AB9D1}"/>
              </a:ext>
            </a:extLst>
          </p:cNvPr>
          <p:cNvCxnSpPr>
            <a:cxnSpLocks/>
          </p:cNvCxnSpPr>
          <p:nvPr/>
        </p:nvCxnSpPr>
        <p:spPr>
          <a:xfrm flipV="1">
            <a:off x="3964898" y="2548328"/>
            <a:ext cx="4347148" cy="6445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6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3F5F-7C42-1B6D-4565-034486BB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CE03EC2B-ADE3-8446-5572-0EA251FE226A}"/>
              </a:ext>
            </a:extLst>
          </p:cNvPr>
          <p:cNvSpPr/>
          <p:nvPr/>
        </p:nvSpPr>
        <p:spPr>
          <a:xfrm>
            <a:off x="4397459" y="2909916"/>
            <a:ext cx="29514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4.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总结讨论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3BD470-DAFD-A215-9524-2ACACCC0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24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0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C4A5A76-4AFD-0DFB-53A4-4C52D877FFC3}"/>
              </a:ext>
            </a:extLst>
          </p:cNvPr>
          <p:cNvSpPr/>
          <p:nvPr/>
        </p:nvSpPr>
        <p:spPr>
          <a:xfrm>
            <a:off x="509048" y="3755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总结讨论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8F1A0DFF-BFC3-C4B6-AC87-ED98B1A3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25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A866270-160C-CB50-4B64-547B2DBEC575}"/>
              </a:ext>
            </a:extLst>
          </p:cNvPr>
          <p:cNvGrpSpPr/>
          <p:nvPr/>
        </p:nvGrpSpPr>
        <p:grpSpPr>
          <a:xfrm>
            <a:off x="1032710" y="1666377"/>
            <a:ext cx="10126581" cy="3926196"/>
            <a:chOff x="1032710" y="1666377"/>
            <a:chExt cx="10126581" cy="392619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5722BFA-97FE-0E9B-0D5D-82AF0CBF24CE}"/>
                </a:ext>
              </a:extLst>
            </p:cNvPr>
            <p:cNvSpPr/>
            <p:nvPr/>
          </p:nvSpPr>
          <p:spPr>
            <a:xfrm>
              <a:off x="4086725" y="2824849"/>
              <a:ext cx="4018547" cy="107081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模型优势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83DB785-9AA8-1AF0-FE40-DB3116DC0DAC}"/>
                </a:ext>
              </a:extLst>
            </p:cNvPr>
            <p:cNvSpPr/>
            <p:nvPr/>
          </p:nvSpPr>
          <p:spPr>
            <a:xfrm>
              <a:off x="2326104" y="1666377"/>
              <a:ext cx="2586789" cy="574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鲁棒</a:t>
              </a: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20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6D7A6EF-AFA5-2433-AC57-55E2ED08D259}"/>
                </a:ext>
              </a:extLst>
            </p:cNvPr>
            <p:cNvSpPr/>
            <p:nvPr/>
          </p:nvSpPr>
          <p:spPr>
            <a:xfrm>
              <a:off x="7279108" y="1670985"/>
              <a:ext cx="2586789" cy="574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泛化</a:t>
              </a: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20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8835D89-9D8D-43FC-737A-D2256051E8C2}"/>
                </a:ext>
              </a:extLst>
            </p:cNvPr>
            <p:cNvSpPr/>
            <p:nvPr/>
          </p:nvSpPr>
          <p:spPr>
            <a:xfrm>
              <a:off x="1032710" y="3895660"/>
              <a:ext cx="2586789" cy="574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环境包容性</a:t>
              </a:r>
              <a:endParaRPr lang="zh-CN" altLang="en-US" sz="20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497BA2-FA05-B314-D54C-18F3A79C4801}"/>
                </a:ext>
              </a:extLst>
            </p:cNvPr>
            <p:cNvSpPr/>
            <p:nvPr/>
          </p:nvSpPr>
          <p:spPr>
            <a:xfrm>
              <a:off x="8572502" y="3895659"/>
              <a:ext cx="2586789" cy="574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可解释</a:t>
              </a: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20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46EC70-600B-B31C-87D9-D40BF1733BFB}"/>
                </a:ext>
              </a:extLst>
            </p:cNvPr>
            <p:cNvSpPr/>
            <p:nvPr/>
          </p:nvSpPr>
          <p:spPr>
            <a:xfrm>
              <a:off x="4802603" y="5018572"/>
              <a:ext cx="2586789" cy="574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即插即用性</a:t>
              </a:r>
              <a:endParaRPr lang="zh-CN" altLang="en-US" sz="20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FBFC050-8A54-201F-285E-88A93136068C}"/>
                </a:ext>
              </a:extLst>
            </p:cNvPr>
            <p:cNvCxnSpPr>
              <a:cxnSpLocks/>
              <a:stCxn id="6" idx="1"/>
              <a:endCxn id="8" idx="2"/>
            </p:cNvCxnSpPr>
            <p:nvPr/>
          </p:nvCxnSpPr>
          <p:spPr>
            <a:xfrm flipH="1" flipV="1">
              <a:off x="3619499" y="2240378"/>
              <a:ext cx="1055729" cy="7412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3226302-91CF-FDA0-8C9B-B9F645872A19}"/>
                </a:ext>
              </a:extLst>
            </p:cNvPr>
            <p:cNvCxnSpPr>
              <a:cxnSpLocks/>
              <a:stCxn id="6" idx="7"/>
              <a:endCxn id="9" idx="2"/>
            </p:cNvCxnSpPr>
            <p:nvPr/>
          </p:nvCxnSpPr>
          <p:spPr>
            <a:xfrm flipV="1">
              <a:off x="7516769" y="2244986"/>
              <a:ext cx="1055734" cy="7366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3D685D3-ADDE-8B60-9C9F-D3643F92A059}"/>
                </a:ext>
              </a:extLst>
            </p:cNvPr>
            <p:cNvCxnSpPr>
              <a:cxnSpLocks/>
              <a:stCxn id="6" idx="3"/>
              <a:endCxn id="10" idx="3"/>
            </p:cNvCxnSpPr>
            <p:nvPr/>
          </p:nvCxnSpPr>
          <p:spPr>
            <a:xfrm flipH="1">
              <a:off x="3619499" y="3738843"/>
              <a:ext cx="1055729" cy="4438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A939E43-3761-BAFC-BF78-C9CD96F7B0FF}"/>
                </a:ext>
              </a:extLst>
            </p:cNvPr>
            <p:cNvCxnSpPr>
              <a:cxnSpLocks/>
              <a:stCxn id="6" idx="5"/>
              <a:endCxn id="11" idx="1"/>
            </p:cNvCxnSpPr>
            <p:nvPr/>
          </p:nvCxnSpPr>
          <p:spPr>
            <a:xfrm>
              <a:off x="7516769" y="3738843"/>
              <a:ext cx="1055733" cy="4438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9214F6E-4710-FCD9-89BD-B819893A68EC}"/>
                </a:ext>
              </a:extLst>
            </p:cNvPr>
            <p:cNvCxnSpPr>
              <a:cxnSpLocks/>
              <a:stCxn id="6" idx="4"/>
              <a:endCxn id="12" idx="0"/>
            </p:cNvCxnSpPr>
            <p:nvPr/>
          </p:nvCxnSpPr>
          <p:spPr>
            <a:xfrm flipH="1">
              <a:off x="6095998" y="3895660"/>
              <a:ext cx="1" cy="1122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9D97E-81DF-C1DD-9BA3-DC76F704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69C0C2A-874E-9B85-BD8F-79919050B5A5}"/>
              </a:ext>
            </a:extLst>
          </p:cNvPr>
          <p:cNvSpPr/>
          <p:nvPr/>
        </p:nvSpPr>
        <p:spPr>
          <a:xfrm>
            <a:off x="509048" y="3755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总结讨论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E1166E1F-F6DB-FEA2-9FAF-49EA9158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26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6EAB36C-8BC3-932D-D2D1-9B7AD213E6D3}"/>
              </a:ext>
            </a:extLst>
          </p:cNvPr>
          <p:cNvSpPr/>
          <p:nvPr/>
        </p:nvSpPr>
        <p:spPr>
          <a:xfrm>
            <a:off x="4086725" y="2824849"/>
            <a:ext cx="4018547" cy="107081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1759ECC-26A5-B59A-F2A0-E165650DDCD3}"/>
              </a:ext>
            </a:extLst>
          </p:cNvPr>
          <p:cNvSpPr/>
          <p:nvPr/>
        </p:nvSpPr>
        <p:spPr>
          <a:xfrm>
            <a:off x="2326105" y="1670985"/>
            <a:ext cx="2586789" cy="5740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优化模型结构</a:t>
            </a:r>
            <a:endParaRPr lang="zh-CN" altLang="en-US" sz="20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287D0F-7D29-2910-2B75-376BEFD661C7}"/>
              </a:ext>
            </a:extLst>
          </p:cNvPr>
          <p:cNvSpPr/>
          <p:nvPr/>
        </p:nvSpPr>
        <p:spPr>
          <a:xfrm>
            <a:off x="7279108" y="1670985"/>
            <a:ext cx="2586789" cy="5740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加入高质量数据</a:t>
            </a:r>
            <a:endParaRPr lang="zh-CN" altLang="en-US" sz="20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3726A3D-F85A-BC1D-9B52-97DD70054A98}"/>
              </a:ext>
            </a:extLst>
          </p:cNvPr>
          <p:cNvSpPr/>
          <p:nvPr/>
        </p:nvSpPr>
        <p:spPr>
          <a:xfrm>
            <a:off x="2326105" y="4469660"/>
            <a:ext cx="2586789" cy="5740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应用在不同领域场景</a:t>
            </a:r>
            <a:endParaRPr lang="zh-CN" altLang="en-US" sz="20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BBFADA9-0A11-8063-6013-4016581F8060}"/>
              </a:ext>
            </a:extLst>
          </p:cNvPr>
          <p:cNvSpPr/>
          <p:nvPr/>
        </p:nvSpPr>
        <p:spPr>
          <a:xfrm>
            <a:off x="7279103" y="4469660"/>
            <a:ext cx="2586789" cy="5740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lang="zh-CN" altLang="en-US" sz="20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3C0AC4-229B-75C1-5ABD-04BE2AB1E4BA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flipH="1" flipV="1">
            <a:off x="3619500" y="2244986"/>
            <a:ext cx="1055728" cy="736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2D20F8-3F98-3ED6-1276-EA74CA368A73}"/>
              </a:ext>
            </a:extLst>
          </p:cNvPr>
          <p:cNvCxnSpPr>
            <a:cxnSpLocks/>
            <a:stCxn id="6" idx="7"/>
            <a:endCxn id="9" idx="2"/>
          </p:cNvCxnSpPr>
          <p:nvPr/>
        </p:nvCxnSpPr>
        <p:spPr>
          <a:xfrm flipV="1">
            <a:off x="7516769" y="2244986"/>
            <a:ext cx="1055734" cy="736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91A9953-086E-A2E7-E0E1-B81A92C1E75D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3619500" y="3738843"/>
            <a:ext cx="1055728" cy="730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3112C87-78DB-D11E-8AF4-8D329F09ADF2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7516769" y="3738843"/>
            <a:ext cx="1055729" cy="730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0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7346-5CAD-1982-A8FC-72D673B28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66B80E5-9174-55F5-A9DC-F9DB3BAF5FBC}"/>
              </a:ext>
            </a:extLst>
          </p:cNvPr>
          <p:cNvSpPr/>
          <p:nvPr/>
        </p:nvSpPr>
        <p:spPr>
          <a:xfrm>
            <a:off x="509048" y="3755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总结讨论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550C384-2F7C-2C3E-38F8-5E3D618B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27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0061142-A0CB-404F-86A8-BDC59818E860}"/>
              </a:ext>
            </a:extLst>
          </p:cNvPr>
          <p:cNvSpPr/>
          <p:nvPr/>
        </p:nvSpPr>
        <p:spPr>
          <a:xfrm>
            <a:off x="3796496" y="2280213"/>
            <a:ext cx="4699322" cy="248855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Exercise</a:t>
            </a:r>
          </a:p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Attention</a:t>
            </a:r>
            <a:endParaRPr lang="zh-CN" altLang="en-US" sz="4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1AC8-F506-071F-CC6E-D9D35805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53BD5F-0112-53A6-6F8C-AA4F5036D574}"/>
              </a:ext>
            </a:extLst>
          </p:cNvPr>
          <p:cNvSpPr/>
          <p:nvPr/>
        </p:nvSpPr>
        <p:spPr>
          <a:xfrm>
            <a:off x="509048" y="3755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总结讨论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66FF0F8-8A2E-A031-D6B1-85AFBAB8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28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F468848-3CA3-35C2-BB13-1D9522637E63}"/>
              </a:ext>
            </a:extLst>
          </p:cNvPr>
          <p:cNvSpPr/>
          <p:nvPr/>
        </p:nvSpPr>
        <p:spPr>
          <a:xfrm>
            <a:off x="1068729" y="2184720"/>
            <a:ext cx="4699322" cy="248855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Exercise</a:t>
            </a:r>
          </a:p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altLang="zh-CN" sz="4400" b="1" dirty="0">
                <a:latin typeface="Book Antiqua" panose="02040602050305030304" pitchFamily="18" charset="0"/>
              </a:rPr>
              <a:t>Attention</a:t>
            </a:r>
            <a:endParaRPr lang="zh-CN" altLang="en-US" sz="4400" b="1" dirty="0">
              <a:latin typeface="Book Antiqua" panose="0204060205030503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CFBDC2-548A-AF23-6C89-A5872511BC47}"/>
              </a:ext>
            </a:extLst>
          </p:cNvPr>
          <p:cNvSpPr/>
          <p:nvPr/>
        </p:nvSpPr>
        <p:spPr>
          <a:xfrm>
            <a:off x="6978166" y="1781721"/>
            <a:ext cx="4145105" cy="8059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Use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Attention-Based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Model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95FF645-C65F-5EA7-F1CF-6A165B4A0583}"/>
              </a:ext>
            </a:extLst>
          </p:cNvPr>
          <p:cNvSpPr/>
          <p:nvPr/>
        </p:nvSpPr>
        <p:spPr>
          <a:xfrm>
            <a:off x="6978166" y="4270278"/>
            <a:ext cx="4145105" cy="8059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Pay Attention on Action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6D87BD3-3ECE-7BA8-4EC8-B61A82BD4E77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5768051" y="2184720"/>
            <a:ext cx="1210115" cy="1244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C87998-CD0F-8B21-F71D-D4F8D1F2708D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5768051" y="3428999"/>
            <a:ext cx="1210115" cy="12442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4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0D44-2207-30EC-3138-0346905E2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8">
            <a:extLst>
              <a:ext uri="{FF2B5EF4-FFF2-40B4-BE49-F238E27FC236}">
                <a16:creationId xmlns:a16="http://schemas.microsoft.com/office/drawing/2014/main" id="{CB0BDB32-2E28-054F-D5AE-38753ED0F08E}"/>
              </a:ext>
            </a:extLst>
          </p:cNvPr>
          <p:cNvSpPr txBox="1">
            <a:spLocks/>
          </p:cNvSpPr>
          <p:nvPr/>
        </p:nvSpPr>
        <p:spPr bwMode="auto">
          <a:xfrm>
            <a:off x="751688" y="1682502"/>
            <a:ext cx="10679373" cy="17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ts val="1000"/>
              </a:spcAft>
              <a:defRPr sz="4800" b="1" baseline="0">
                <a:solidFill>
                  <a:srgbClr val="00206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zh-CN" sz="4400" kern="0" dirty="0">
                <a:solidFill>
                  <a:schemeClr val="bg1"/>
                </a:solidFill>
                <a:latin typeface="Book Antiqua" panose="02040602050305030304" pitchFamily="18" charset="0"/>
                <a:ea typeface="Tahoma" panose="020B0604030504040204" pitchFamily="34" charset="0"/>
                <a:cs typeface="Arial" panose="020B0604020202020204" pitchFamily="34" charset="0"/>
              </a:rPr>
              <a:t>Exercise with Attention</a:t>
            </a:r>
            <a:endParaRPr lang="zh-CN" altLang="en-US" sz="4400" kern="0" dirty="0">
              <a:solidFill>
                <a:schemeClr val="bg1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sp>
        <p:nvSpPr>
          <p:cNvPr id="12" name="副标题 14">
            <a:extLst>
              <a:ext uri="{FF2B5EF4-FFF2-40B4-BE49-F238E27FC236}">
                <a16:creationId xmlns:a16="http://schemas.microsoft.com/office/drawing/2014/main" id="{EB3DAF91-46FF-A3EE-270E-A57BFC9BE207}"/>
              </a:ext>
            </a:extLst>
          </p:cNvPr>
          <p:cNvSpPr txBox="1">
            <a:spLocks/>
          </p:cNvSpPr>
          <p:nvPr/>
        </p:nvSpPr>
        <p:spPr bwMode="auto">
          <a:xfrm>
            <a:off x="3277865" y="4183414"/>
            <a:ext cx="5627023" cy="172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宋体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Book Antiqua" panose="02040602050305030304" pitchFamily="18" charset="0"/>
              </a:rPr>
              <a:t>AI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团队成员：钱泽中 蒋梓轩 肖馨桐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19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819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77A8D1-F4FF-2CFA-6080-F4F90CA0E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7" y="113807"/>
            <a:ext cx="2214225" cy="63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0723D-50AB-4E83-6E82-A15361C0E28C}"/>
              </a:ext>
            </a:extLst>
          </p:cNvPr>
          <p:cNvSpPr txBox="1"/>
          <p:nvPr/>
        </p:nvSpPr>
        <p:spPr>
          <a:xfrm>
            <a:off x="1381072" y="3133478"/>
            <a:ext cx="9420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</a:t>
            </a:r>
          </a:p>
        </p:txBody>
      </p:sp>
    </p:spTree>
    <p:extLst>
      <p:ext uri="{BB962C8B-B14F-4D97-AF65-F5344CB8AC3E}">
        <p14:creationId xmlns:p14="http://schemas.microsoft.com/office/powerpoint/2010/main" val="176033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407290A3-AC86-4B76-AA46-1FFB22475073}"/>
              </a:ext>
            </a:extLst>
          </p:cNvPr>
          <p:cNvSpPr/>
          <p:nvPr/>
        </p:nvSpPr>
        <p:spPr>
          <a:xfrm>
            <a:off x="4397459" y="2909916"/>
            <a:ext cx="29514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1</a:t>
            </a:r>
            <a:r>
              <a:rPr lang="en-US" altLang="zh-CN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.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项目背景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69000-BDD1-D220-8E98-E8F95776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3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489EE-1F5A-8D81-34AE-652EFDF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E1651F-629B-4EE0-C9DC-9E28976C8595}"/>
              </a:ext>
            </a:extLst>
          </p:cNvPr>
          <p:cNvSpPr/>
          <p:nvPr/>
        </p:nvSpPr>
        <p:spPr>
          <a:xfrm>
            <a:off x="542504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项目背景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822F3E0D-1397-EC7C-E9A9-929EA21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4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CC7DCE1-0670-CF05-7FA6-2086A11F6C81}"/>
              </a:ext>
            </a:extLst>
          </p:cNvPr>
          <p:cNvGrpSpPr/>
          <p:nvPr/>
        </p:nvGrpSpPr>
        <p:grpSpPr>
          <a:xfrm>
            <a:off x="925676" y="1360839"/>
            <a:ext cx="10340648" cy="3327582"/>
            <a:chOff x="708227" y="1386067"/>
            <a:chExt cx="10340648" cy="33275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ED59CD-156A-23FF-9C6F-8EC5D048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79"/>
            <a:stretch/>
          </p:blipFill>
          <p:spPr>
            <a:xfrm>
              <a:off x="708227" y="1386067"/>
              <a:ext cx="4734757" cy="332758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ABEC043-74D6-ED72-16C3-C26E9676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79"/>
            <a:stretch/>
          </p:blipFill>
          <p:spPr>
            <a:xfrm>
              <a:off x="6314118" y="1386067"/>
              <a:ext cx="4734757" cy="3327582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9886CCB-7B97-51DA-8F48-825F55926106}"/>
              </a:ext>
            </a:extLst>
          </p:cNvPr>
          <p:cNvSpPr txBox="1"/>
          <p:nvPr/>
        </p:nvSpPr>
        <p:spPr>
          <a:xfrm>
            <a:off x="2751594" y="5311431"/>
            <a:ext cx="6688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八段锦与五禽戏均为中国传统医学中的健身练习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0EC9D7-5B43-A08D-168E-2440994F0AB1}"/>
              </a:ext>
            </a:extLst>
          </p:cNvPr>
          <p:cNvSpPr txBox="1"/>
          <p:nvPr/>
        </p:nvSpPr>
        <p:spPr>
          <a:xfrm>
            <a:off x="2126386" y="4769093"/>
            <a:ext cx="233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1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五禽戏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72D616-A63A-F831-BBDB-E4594BF0E84C}"/>
              </a:ext>
            </a:extLst>
          </p:cNvPr>
          <p:cNvSpPr txBox="1"/>
          <p:nvPr/>
        </p:nvSpPr>
        <p:spPr>
          <a:xfrm>
            <a:off x="7732277" y="4769092"/>
            <a:ext cx="233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2 </a:t>
            </a:r>
            <a:r>
              <a:rPr lang="zh-CN" altLang="en-US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八段锦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8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99E5-721D-6AE3-5AE5-673BD6F7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692203-D096-7D97-2D44-082F4814E71A}"/>
              </a:ext>
            </a:extLst>
          </p:cNvPr>
          <p:cNvSpPr/>
          <p:nvPr/>
        </p:nvSpPr>
        <p:spPr>
          <a:xfrm>
            <a:off x="542504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项目背景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4A1B0B7-435E-7C01-6EB8-AA23A01F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5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99E229-464B-5C1B-F5A8-F6CEA24E1A42}"/>
              </a:ext>
            </a:extLst>
          </p:cNvPr>
          <p:cNvSpPr txBox="1"/>
          <p:nvPr/>
        </p:nvSpPr>
        <p:spPr>
          <a:xfrm>
            <a:off x="5258022" y="2828835"/>
            <a:ext cx="5469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对于仅仅观看视频的初学者，由于缺少指导与纠正，容易出现概念混淆、动作不到位等问题，从而降低锻炼效果。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77725B-6C76-F8FC-50D2-6C564E96A5C7}"/>
              </a:ext>
            </a:extLst>
          </p:cNvPr>
          <p:cNvSpPr txBox="1"/>
          <p:nvPr/>
        </p:nvSpPr>
        <p:spPr>
          <a:xfrm>
            <a:off x="1254227" y="5872886"/>
            <a:ext cx="343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3 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不到位动作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35D363-50B3-D5A8-8A7E-5B351CEA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69" y="1158117"/>
            <a:ext cx="2759404" cy="45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C03F-3915-6616-0EEC-421A56D7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78AE96-0353-06FB-BB44-F21A9AF36CAF}"/>
              </a:ext>
            </a:extLst>
          </p:cNvPr>
          <p:cNvSpPr/>
          <p:nvPr/>
        </p:nvSpPr>
        <p:spPr>
          <a:xfrm>
            <a:off x="542504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项目背景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BF8AFF06-DE5B-5F0B-D8FD-58889F02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6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3A5DA-DE14-24EE-8E31-794BBF008B2B}"/>
              </a:ext>
            </a:extLst>
          </p:cNvPr>
          <p:cNvSpPr txBox="1"/>
          <p:nvPr/>
        </p:nvSpPr>
        <p:spPr>
          <a:xfrm>
            <a:off x="2999133" y="5155088"/>
            <a:ext cx="6190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4 Exercise with Attention (EA)</a:t>
            </a:r>
            <a:endParaRPr lang="zh-CN" altLang="en-US" sz="2800" b="1" dirty="0">
              <a:solidFill>
                <a:prstClr val="black"/>
              </a:solidFill>
              <a:latin typeface="Book Antiqua" panose="0204060205030503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053FADB-2701-9CE4-EBB4-250A2D8B50FC}"/>
              </a:ext>
            </a:extLst>
          </p:cNvPr>
          <p:cNvSpPr/>
          <p:nvPr/>
        </p:nvSpPr>
        <p:spPr>
          <a:xfrm>
            <a:off x="1036865" y="2598003"/>
            <a:ext cx="2253192" cy="83099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位姿检测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030B61-E4B5-9FB8-2DE7-684C805A0BD3}"/>
              </a:ext>
            </a:extLst>
          </p:cNvPr>
          <p:cNvSpPr/>
          <p:nvPr/>
        </p:nvSpPr>
        <p:spPr>
          <a:xfrm>
            <a:off x="4363725" y="2598004"/>
            <a:ext cx="3460830" cy="830996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Attention-Based Model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A3C3FAF-245C-A13F-AB6D-27CCF3E8FDAB}"/>
              </a:ext>
            </a:extLst>
          </p:cNvPr>
          <p:cNvSpPr/>
          <p:nvPr/>
        </p:nvSpPr>
        <p:spPr>
          <a:xfrm>
            <a:off x="8898221" y="1811105"/>
            <a:ext cx="2129639" cy="476137"/>
          </a:xfrm>
          <a:prstGeom prst="roundRect">
            <a:avLst>
              <a:gd name="adj" fmla="val 380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4070D2F-F67D-CD3A-FF23-9B7386CDFB2B}"/>
              </a:ext>
            </a:extLst>
          </p:cNvPr>
          <p:cNvSpPr/>
          <p:nvPr/>
        </p:nvSpPr>
        <p:spPr>
          <a:xfrm>
            <a:off x="8898220" y="3844499"/>
            <a:ext cx="2129639" cy="476137"/>
          </a:xfrm>
          <a:prstGeom prst="roundRect">
            <a:avLst>
              <a:gd name="adj" fmla="val 380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Score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3E4BE70-5C0E-A987-8D3D-1710F90E0747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290057" y="3013502"/>
            <a:ext cx="1073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7EEE06B-BC0D-D413-A1C6-FF4E4946BDC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824555" y="2049174"/>
            <a:ext cx="1073666" cy="964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05149C-B5CF-CD13-463B-03C19623151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24555" y="3013502"/>
            <a:ext cx="1073665" cy="10690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7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5AF9-44B6-B3DF-A9E8-6CF947A7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D3B73ACE-13BE-203D-E732-25716C21EAC3}"/>
              </a:ext>
            </a:extLst>
          </p:cNvPr>
          <p:cNvSpPr/>
          <p:nvPr/>
        </p:nvSpPr>
        <p:spPr>
          <a:xfrm>
            <a:off x="4397459" y="2909916"/>
            <a:ext cx="29514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2.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模型方法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160A0B-A0AB-C5FF-B9B4-053E00AD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7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DC6B-F7F0-6BF7-5272-D38AED36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B10BFB-4E8E-0DC4-6488-F2600B79903D}"/>
              </a:ext>
            </a:extLst>
          </p:cNvPr>
          <p:cNvSpPr/>
          <p:nvPr/>
        </p:nvSpPr>
        <p:spPr>
          <a:xfrm>
            <a:off x="542508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相关工作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389D721B-E028-BF21-CE6D-F27B0453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8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7FB5C-C668-7DE3-9818-08FBE427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50"/>
          <a:stretch/>
        </p:blipFill>
        <p:spPr>
          <a:xfrm>
            <a:off x="1563272" y="1115122"/>
            <a:ext cx="9065456" cy="33637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1CFD4F-F487-01B2-C7B9-BEEB290B9607}"/>
              </a:ext>
            </a:extLst>
          </p:cNvPr>
          <p:cNvSpPr txBox="1"/>
          <p:nvPr/>
        </p:nvSpPr>
        <p:spPr>
          <a:xfrm>
            <a:off x="3535431" y="5512045"/>
            <a:ext cx="5121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5 Segments-based Networks 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2D5041-80DC-0565-E7FA-A7A56440EC5E}"/>
              </a:ext>
            </a:extLst>
          </p:cNvPr>
          <p:cNvSpPr txBox="1"/>
          <p:nvPr/>
        </p:nvSpPr>
        <p:spPr>
          <a:xfrm>
            <a:off x="2350179" y="4553134"/>
            <a:ext cx="6548494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Wang,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Limin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et al. "Temporal segment networks for action recognition in videos." IEEE transactions on pattern analysis and machine intelligence 41.11 (2018): 2740-2755.</a:t>
            </a:r>
          </a:p>
        </p:txBody>
      </p:sp>
    </p:spTree>
    <p:extLst>
      <p:ext uri="{BB962C8B-B14F-4D97-AF65-F5344CB8AC3E}">
        <p14:creationId xmlns:p14="http://schemas.microsoft.com/office/powerpoint/2010/main" val="48570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6F68B-D56C-2471-E6AD-F1FAABC0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1DA709-FC6D-76A1-2D0A-8676B1FED539}"/>
              </a:ext>
            </a:extLst>
          </p:cNvPr>
          <p:cNvSpPr/>
          <p:nvPr/>
        </p:nvSpPr>
        <p:spPr>
          <a:xfrm>
            <a:off x="542508" y="3532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字魂105号-简雅黑" panose="00000500000000000000" pitchFamily="2" charset="-122"/>
              </a:rPr>
              <a:t>相关工作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9AF0000-9D2E-537C-F639-FAB2975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034" y="6396106"/>
            <a:ext cx="2743200" cy="365125"/>
          </a:xfrm>
        </p:spPr>
        <p:txBody>
          <a:bodyPr/>
          <a:lstStyle/>
          <a:p>
            <a:fld id="{E77F9130-EB6A-4866-830C-2DB68EFB30B4}" type="slidenum">
              <a:rPr lang="zh-CN" altLang="en-US" sz="1600" smtClean="0">
                <a:solidFill>
                  <a:schemeClr val="tx1"/>
                </a:solidFill>
              </a:rPr>
              <a:t>9</a:t>
            </a:fld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AD54FF-C393-6D98-790A-3421A6FA76D3}"/>
              </a:ext>
            </a:extLst>
          </p:cNvPr>
          <p:cNvSpPr txBox="1"/>
          <p:nvPr/>
        </p:nvSpPr>
        <p:spPr>
          <a:xfrm>
            <a:off x="3730573" y="5786788"/>
            <a:ext cx="4730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Figure 6 CNN-LSTM framework 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942FA8-8002-BF4A-9236-9242DCBEB847}"/>
              </a:ext>
            </a:extLst>
          </p:cNvPr>
          <p:cNvSpPr txBox="1"/>
          <p:nvPr/>
        </p:nvSpPr>
        <p:spPr>
          <a:xfrm>
            <a:off x="1066798" y="4939135"/>
            <a:ext cx="100584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Joe Yue-Hei Ng, Matthew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Hausknecht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Sudheendra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Vijayanarasimhan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Oriol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Vinyals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Rajat Monga, and George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Toderici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Beyond Short Snippets: Deep Networks for Video Classification. In The IEEE Conference on Computer Vision and Pattern Recognition (CVPR), 2015.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E86EAE-6FD5-3D41-7F6F-011AC344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30" y="951118"/>
            <a:ext cx="5863335" cy="39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13413</TotalTime>
  <Words>451</Words>
  <Application>Microsoft Office PowerPoint</Application>
  <PresentationFormat>宽屏</PresentationFormat>
  <Paragraphs>130</Paragraphs>
  <Slides>29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微软雅黑</vt:lpstr>
      <vt:lpstr>字魂105号-简雅黑</vt:lpstr>
      <vt:lpstr>Arial</vt:lpstr>
      <vt:lpstr>Book Antiqua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cby</dc:creator>
  <cp:lastModifiedBy>梓轩 蒋</cp:lastModifiedBy>
  <cp:revision>401</cp:revision>
  <dcterms:created xsi:type="dcterms:W3CDTF">2019-01-04T06:52:46Z</dcterms:created>
  <dcterms:modified xsi:type="dcterms:W3CDTF">2024-12-27T17:08:42Z</dcterms:modified>
</cp:coreProperties>
</file>